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73" r:id="rId4"/>
    <p:sldId id="261" r:id="rId5"/>
    <p:sldId id="258" r:id="rId6"/>
    <p:sldId id="257" r:id="rId7"/>
    <p:sldId id="271" r:id="rId8"/>
    <p:sldId id="262" r:id="rId9"/>
    <p:sldId id="272" r:id="rId10"/>
    <p:sldId id="260" r:id="rId11"/>
    <p:sldId id="263" r:id="rId12"/>
    <p:sldId id="259" r:id="rId13"/>
    <p:sldId id="264" r:id="rId14"/>
    <p:sldId id="269" r:id="rId15"/>
    <p:sldId id="266" r:id="rId16"/>
    <p:sldId id="268" r:id="rId17"/>
    <p:sldId id="265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617"/>
  </p:normalViewPr>
  <p:slideViewPr>
    <p:cSldViewPr snapToGrid="0" snapToObjects="1">
      <p:cViewPr varScale="1">
        <p:scale>
          <a:sx n="89" d="100"/>
          <a:sy n="89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4D06-C70C-BF47-9B58-84F80C18DB2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22A1-27BD-3D4E-8CE4-990302913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6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7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8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6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4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5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47FBC-8CBD-8D46-9935-15C782AB30E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487F-AE70-E44D-9F00-9D386FE6F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8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sugicloud.org/" TargetMode="External"/><Relationship Id="rId3" Type="http://schemas.openxmlformats.org/officeDocument/2006/relationships/hyperlink" Target="http://www.learnxp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anywhere.com/" TargetMode="External"/><Relationship Id="rId4" Type="http://schemas.openxmlformats.org/officeDocument/2006/relationships/hyperlink" Target="https://github.com/tsugiproject/djtest" TargetMode="External"/><Relationship Id="rId5" Type="http://schemas.openxmlformats.org/officeDocument/2006/relationships/hyperlink" Target="https://dev1.sakaicloud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sugi.org/django.tx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LTI Advantage and how it applies to </a:t>
            </a:r>
            <a:r>
              <a:rPr lang="en-US" dirty="0" err="1" smtClean="0"/>
              <a:t>Tsugi</a:t>
            </a:r>
            <a:r>
              <a:rPr lang="en-US" dirty="0" smtClean="0"/>
              <a:t> and Sakai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Charles Russell Severance</a:t>
            </a:r>
          </a:p>
          <a:p>
            <a:r>
              <a:rPr lang="en-US" dirty="0" smtClean="0"/>
              <a:t>Sakai PMC Chair</a:t>
            </a:r>
          </a:p>
          <a:p>
            <a:r>
              <a:rPr lang="en-US" dirty="0" smtClean="0"/>
              <a:t>Clinical Professor, University of Michigan School of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5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5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Tsugi</a:t>
            </a:r>
            <a:r>
              <a:rPr lang="en-US" dirty="0" smtClean="0"/>
              <a:t>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tsugi-php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Very mature</a:t>
            </a:r>
          </a:p>
          <a:p>
            <a:pPr lvl="1"/>
            <a:r>
              <a:rPr lang="en-US" dirty="0" smtClean="0"/>
              <a:t>LTI 1.1, LTI Advantage,  Google Classroom</a:t>
            </a:r>
          </a:p>
          <a:p>
            <a:pPr lvl="1"/>
            <a:r>
              <a:rPr lang="en-US" dirty="0" smtClean="0"/>
              <a:t>Runs at Scale </a:t>
            </a:r>
            <a:r>
              <a:rPr lang="mr-IN" dirty="0" smtClean="0"/>
              <a:t>–</a:t>
            </a:r>
            <a:r>
              <a:rPr lang="en-US" dirty="0" smtClean="0"/>
              <a:t> Amazon </a:t>
            </a:r>
          </a:p>
          <a:p>
            <a:pPr lvl="1"/>
            <a:r>
              <a:rPr lang="en-US" dirty="0" smtClean="0"/>
              <a:t>Free Hosting </a:t>
            </a:r>
            <a:r>
              <a:rPr lang="en-US" dirty="0" smtClean="0">
                <a:hlinkClick r:id="rId2"/>
              </a:rPr>
              <a:t>www.tsugicloud.org</a:t>
            </a:r>
            <a:endParaRPr lang="en-US" dirty="0" smtClean="0"/>
          </a:p>
          <a:p>
            <a:pPr lvl="1"/>
            <a:r>
              <a:rPr lang="en-US" dirty="0" smtClean="0"/>
              <a:t>Commercial provider: </a:t>
            </a:r>
            <a:r>
              <a:rPr lang="en-US" dirty="0" smtClean="0">
                <a:hlinkClick r:id="rId3"/>
              </a:rPr>
              <a:t>www.learnxp.com</a:t>
            </a:r>
            <a:endParaRPr lang="en-US" dirty="0"/>
          </a:p>
          <a:p>
            <a:r>
              <a:rPr lang="en-US" dirty="0" err="1" smtClean="0"/>
              <a:t>tsugi-util</a:t>
            </a:r>
            <a:r>
              <a:rPr lang="en-US" dirty="0" smtClean="0"/>
              <a:t> (Java)</a:t>
            </a:r>
          </a:p>
          <a:p>
            <a:pPr lvl="1"/>
            <a:r>
              <a:rPr lang="en-US" dirty="0" smtClean="0"/>
              <a:t>Will be updated to LTI 1.3</a:t>
            </a:r>
          </a:p>
          <a:p>
            <a:r>
              <a:rPr lang="en-US" dirty="0" smtClean="0"/>
              <a:t>Deprecated: </a:t>
            </a:r>
            <a:r>
              <a:rPr lang="en-US" dirty="0" err="1" smtClean="0"/>
              <a:t>tsugi</a:t>
            </a:r>
            <a:r>
              <a:rPr lang="en-US" dirty="0" smtClean="0"/>
              <a:t>-node, </a:t>
            </a:r>
            <a:r>
              <a:rPr lang="en-US" dirty="0" err="1" smtClean="0"/>
              <a:t>pytsugi</a:t>
            </a:r>
            <a:r>
              <a:rPr lang="en-US" dirty="0" smtClean="0"/>
              <a:t>, </a:t>
            </a:r>
            <a:r>
              <a:rPr lang="en-US" dirty="0" err="1" smtClean="0"/>
              <a:t>tsugi</a:t>
            </a:r>
            <a:r>
              <a:rPr lang="en-US" dirty="0" smtClean="0"/>
              <a:t>-java</a:t>
            </a:r>
          </a:p>
          <a:p>
            <a:r>
              <a:rPr lang="en-US" dirty="0" smtClean="0"/>
              <a:t>Emerging: </a:t>
            </a:r>
            <a:r>
              <a:rPr lang="en-US" dirty="0" err="1" smtClean="0"/>
              <a:t>django-tsugi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319847" y="556103"/>
            <a:ext cx="2403230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3690" y="556104"/>
            <a:ext cx="2752969" cy="552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LTI 1.0</a:t>
            </a:r>
          </a:p>
          <a:p>
            <a:r>
              <a:rPr lang="en-US" dirty="0" smtClean="0"/>
              <a:t>LTI 1.1</a:t>
            </a:r>
          </a:p>
          <a:p>
            <a:r>
              <a:rPr lang="en-US" dirty="0" smtClean="0"/>
              <a:t>LTI 2.0</a:t>
            </a:r>
          </a:p>
          <a:p>
            <a:r>
              <a:rPr lang="en-US" dirty="0" smtClean="0"/>
              <a:t>LTI Advantage</a:t>
            </a:r>
          </a:p>
          <a:p>
            <a:r>
              <a:rPr lang="en-US" dirty="0" smtClean="0"/>
              <a:t>Google Classroom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1" y="2409091"/>
            <a:ext cx="3451695" cy="907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4" y="912138"/>
            <a:ext cx="3450492" cy="914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28" y="5373544"/>
            <a:ext cx="2306515" cy="461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62" y="912138"/>
            <a:ext cx="1701800" cy="685800"/>
          </a:xfrm>
          <a:prstGeom prst="rect">
            <a:avLst/>
          </a:prstGeom>
        </p:spPr>
      </p:pic>
      <p:pic>
        <p:nvPicPr>
          <p:cNvPr id="1026" name="Picture 2" descr="ttps://seeklogo.com/images/E/ElePHPant_-_Mascot_PHP-logo-4C78D1AC4E-seeklogo.co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91" y="687395"/>
            <a:ext cx="1081752" cy="6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dtech.wwcsd.net/wp-content/uploads/2017/01/EdTech-Google-Classroom-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436832"/>
            <a:ext cx="3450492" cy="11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4" idx="1"/>
            <a:endCxn id="5" idx="3"/>
          </p:cNvCxnSpPr>
          <p:nvPr/>
        </p:nvCxnSpPr>
        <p:spPr>
          <a:xfrm flipH="1" flipV="1">
            <a:off x="3833446" y="2862989"/>
            <a:ext cx="1090244" cy="45390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1028" idx="3"/>
          </p:cNvCxnSpPr>
          <p:nvPr/>
        </p:nvCxnSpPr>
        <p:spPr>
          <a:xfrm flipH="1">
            <a:off x="3833446" y="3316889"/>
            <a:ext cx="1090244" cy="17036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1"/>
            <a:endCxn id="6" idx="3"/>
          </p:cNvCxnSpPr>
          <p:nvPr/>
        </p:nvCxnSpPr>
        <p:spPr>
          <a:xfrm flipH="1" flipV="1">
            <a:off x="3833446" y="1369244"/>
            <a:ext cx="1090244" cy="194764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8051067" y="3018506"/>
            <a:ext cx="894372" cy="59676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4" idx="3"/>
            <a:endCxn id="10" idx="1"/>
          </p:cNvCxnSpPr>
          <p:nvPr/>
        </p:nvCxnSpPr>
        <p:spPr>
          <a:xfrm flipV="1">
            <a:off x="7676659" y="3316888"/>
            <a:ext cx="1643188" cy="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075" y="377395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Tsugi</a:t>
            </a:r>
            <a:endParaRPr lang="en-US" dirty="0" smtClean="0"/>
          </a:p>
          <a:p>
            <a:pPr algn="ctr"/>
            <a:r>
              <a:rPr lang="en-US" dirty="0" smtClean="0"/>
              <a:t>JWT Launch</a:t>
            </a:r>
          </a:p>
          <a:p>
            <a:pPr algn="ctr"/>
            <a:r>
              <a:rPr lang="en-US" dirty="0" smtClean="0"/>
              <a:t>RPC 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1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Everybody: Coursera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9346"/>
            <a:ext cx="11734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4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7" y="298937"/>
            <a:ext cx="8346831" cy="62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1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1" y="114574"/>
            <a:ext cx="9774703" cy="67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I were building an open source LMS today..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would be written in Python / Django</a:t>
            </a:r>
          </a:p>
          <a:p>
            <a:r>
              <a:rPr lang="en-US" dirty="0" smtClean="0"/>
              <a:t>It will use IMS LTI Advantage as its </a:t>
            </a:r>
            <a:r>
              <a:rPr lang="en-US" b="1" i="1" dirty="0" smtClean="0"/>
              <a:t>internal</a:t>
            </a:r>
            <a:r>
              <a:rPr lang="en-US" dirty="0" smtClean="0"/>
              <a:t> architecture</a:t>
            </a:r>
          </a:p>
          <a:p>
            <a:r>
              <a:rPr lang="en-US" dirty="0" smtClean="0"/>
              <a:t>APIs will be OAuth 2.0 / JWT based</a:t>
            </a:r>
          </a:p>
          <a:p>
            <a:r>
              <a:rPr lang="en-US" dirty="0" smtClean="0"/>
              <a:t>It will elegant and easy to understand / modify</a:t>
            </a:r>
          </a:p>
          <a:p>
            <a:r>
              <a:rPr lang="en-US" dirty="0" smtClean="0"/>
              <a:t>It would cover the entire scope of Canvas/Sakai and </a:t>
            </a:r>
            <a:r>
              <a:rPr lang="en-US" dirty="0" err="1" smtClean="0"/>
              <a:t>OpenEdX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one LMS for on-campus and online</a:t>
            </a:r>
          </a:p>
          <a:p>
            <a:r>
              <a:rPr lang="en-US" dirty="0" smtClean="0"/>
              <a:t>It would be an "App Store" </a:t>
            </a:r>
            <a:r>
              <a:rPr lang="mr-IN" dirty="0" smtClean="0"/>
              <a:t>–</a:t>
            </a:r>
            <a:r>
              <a:rPr lang="en-US" dirty="0" smtClean="0"/>
              <a:t> Every tool will be available as an "App"</a:t>
            </a:r>
          </a:p>
          <a:p>
            <a:r>
              <a:rPr lang="en-US" dirty="0" smtClean="0"/>
              <a:t>It will be a "Learning Object Repository" </a:t>
            </a:r>
            <a:r>
              <a:rPr lang="mr-IN" dirty="0" smtClean="0"/>
              <a:t>–</a:t>
            </a:r>
            <a:r>
              <a:rPr lang="en-US" dirty="0" smtClean="0"/>
              <a:t> All content will be exportable</a:t>
            </a:r>
          </a:p>
        </p:txBody>
      </p:sp>
    </p:spTree>
    <p:extLst>
      <p:ext uri="{BB962C8B-B14F-4D97-AF65-F5344CB8AC3E}">
        <p14:creationId xmlns:p14="http://schemas.microsoft.com/office/powerpoint/2010/main" val="74694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Tomorrow's Workshop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Tsugi</a:t>
            </a:r>
            <a:r>
              <a:rPr lang="en-US" dirty="0" smtClean="0"/>
              <a:t> Django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www.tsugi.org/django.txt</a:t>
            </a:r>
            <a:endParaRPr lang="en-US" dirty="0" smtClean="0"/>
          </a:p>
          <a:p>
            <a:pPr lvl="1"/>
            <a:r>
              <a:rPr lang="en-US" dirty="0" smtClean="0"/>
              <a:t>Make an account on </a:t>
            </a:r>
            <a:r>
              <a:rPr lang="en-US" dirty="0" smtClean="0">
                <a:hlinkClick r:id="rId3"/>
              </a:rPr>
              <a:t>www.pythonanywhere.com</a:t>
            </a:r>
            <a:endParaRPr lang="en-US" dirty="0" smtClean="0"/>
          </a:p>
          <a:p>
            <a:pPr lvl="1"/>
            <a:r>
              <a:rPr lang="en-US" dirty="0" smtClean="0"/>
              <a:t>Set up virtual environment</a:t>
            </a:r>
          </a:p>
          <a:p>
            <a:pPr lvl="1"/>
            <a:r>
              <a:rPr lang="en-US" dirty="0"/>
              <a:t>Pull down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github.com/tsugiproject/djtest</a:t>
            </a:r>
            <a:endParaRPr lang="en-US" dirty="0" smtClean="0"/>
          </a:p>
          <a:p>
            <a:pPr lvl="1"/>
            <a:r>
              <a:rPr lang="en-US" dirty="0" smtClean="0"/>
              <a:t>Get it running in PythonAnywhere</a:t>
            </a:r>
          </a:p>
          <a:p>
            <a:pPr lvl="1"/>
            <a:r>
              <a:rPr lang="en-US" dirty="0" smtClean="0"/>
              <a:t>Link it into </a:t>
            </a:r>
            <a:r>
              <a:rPr lang="en-US" dirty="0" err="1" smtClean="0"/>
              <a:t>test.tsugicloud.com</a:t>
            </a:r>
            <a:endParaRPr lang="en-US" dirty="0" smtClean="0"/>
          </a:p>
          <a:p>
            <a:pPr lvl="1"/>
            <a:r>
              <a:rPr lang="en-US" dirty="0" smtClean="0"/>
              <a:t>Install it into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dev1.sakaicloud.com</a:t>
            </a:r>
            <a:endParaRPr lang="en-US" dirty="0" smtClean="0"/>
          </a:p>
          <a:p>
            <a:pPr lvl="1"/>
            <a:r>
              <a:rPr lang="en-US" dirty="0" smtClean="0"/>
              <a:t>Launch as student </a:t>
            </a:r>
            <a:r>
              <a:rPr lang="mr-IN" dirty="0" smtClean="0"/>
              <a:t>–</a:t>
            </a:r>
            <a:r>
              <a:rPr lang="en-US" dirty="0" smtClean="0"/>
              <a:t> send a grade from Django to Sakai</a:t>
            </a:r>
          </a:p>
        </p:txBody>
      </p:sp>
    </p:spTree>
    <p:extLst>
      <p:ext uri="{BB962C8B-B14F-4D97-AF65-F5344CB8AC3E}">
        <p14:creationId xmlns:p14="http://schemas.microsoft.com/office/powerpoint/2010/main" val="62217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5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0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2509F26-B5DC-4BA7-B476-4CB044237A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B103EB1-B135-4526-B883-33228FC27F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4" r="1" b="9406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0156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Any time now (05-2019)</a:t>
            </a:r>
          </a:p>
          <a:p>
            <a:r>
              <a:rPr lang="en-US" dirty="0" smtClean="0"/>
              <a:t>Amazing scope:</a:t>
            </a:r>
          </a:p>
          <a:p>
            <a:pPr lvl="1"/>
            <a:r>
              <a:rPr lang="en-US" dirty="0" smtClean="0"/>
              <a:t>Launch, Install, Membership, Gradebook</a:t>
            </a:r>
          </a:p>
          <a:p>
            <a:r>
              <a:rPr lang="en-US" dirty="0" smtClean="0"/>
              <a:t>OAuth 2.0 / Java Web Tokens</a:t>
            </a:r>
          </a:p>
          <a:p>
            <a:r>
              <a:rPr lang="en-US" dirty="0" smtClean="0"/>
              <a:t>Rapid Uptake:</a:t>
            </a:r>
          </a:p>
          <a:p>
            <a:pPr lvl="1"/>
            <a:r>
              <a:rPr lang="en-US" dirty="0" smtClean="0"/>
              <a:t>Sakai, Canvas, Blackboard, Moodle</a:t>
            </a:r>
          </a:p>
          <a:p>
            <a:pPr lvl="1"/>
            <a:r>
              <a:rPr lang="en-US" dirty="0" err="1" smtClean="0"/>
              <a:t>Tsugi</a:t>
            </a:r>
            <a:r>
              <a:rPr lang="en-US" dirty="0" smtClean="0"/>
              <a:t>, Cengage, </a:t>
            </a:r>
            <a:r>
              <a:rPr lang="en-US" dirty="0" err="1" smtClean="0"/>
              <a:t>Turnitin</a:t>
            </a:r>
            <a:r>
              <a:rPr lang="en-US" dirty="0" smtClean="0"/>
              <a:t>, </a:t>
            </a:r>
            <a:r>
              <a:rPr lang="en-US" dirty="0" err="1" smtClean="0"/>
              <a:t>VitalSource</a:t>
            </a:r>
            <a:r>
              <a:rPr lang="en-US" dirty="0" smtClean="0"/>
              <a:t>, McGraw-Hill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This will be disruptive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17" y="319088"/>
            <a:ext cx="4393406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1" y="95250"/>
            <a:ext cx="7480300" cy="6210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81" y="95250"/>
            <a:ext cx="7505700" cy="657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-6350"/>
            <a:ext cx="76327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2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Sakai Advantage in LTI 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Commercial LMS vendors moving towards multi-tenant SASS</a:t>
            </a:r>
          </a:p>
          <a:p>
            <a:pPr lvl="1"/>
            <a:r>
              <a:rPr lang="en-US" dirty="0" smtClean="0"/>
              <a:t>LTI Advantage Integrations will be cross-tenant</a:t>
            </a:r>
          </a:p>
          <a:p>
            <a:pPr lvl="1"/>
            <a:r>
              <a:rPr lang="en-US" dirty="0" smtClean="0"/>
              <a:t>Auto conversion from LTI 1.1 to LTI Advantage is nearly impossible</a:t>
            </a:r>
          </a:p>
          <a:p>
            <a:pPr lvl="1"/>
            <a:r>
              <a:rPr lang="en-US" dirty="0" smtClean="0"/>
              <a:t>I predict that LTI 1.1 is going to be deprecated quickly</a:t>
            </a:r>
          </a:p>
          <a:p>
            <a:pPr lvl="1"/>
            <a:r>
              <a:rPr lang="en-US" dirty="0" smtClean="0"/>
              <a:t>Disruption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Moodle and Sakai have a much smoother 1.1 -&gt; Advantage transition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LTI Advantage </a:t>
            </a:r>
            <a:r>
              <a:rPr lang="mr-IN" dirty="0" smtClean="0"/>
              <a:t>–</a:t>
            </a:r>
            <a:r>
              <a:rPr lang="en-US" dirty="0" smtClean="0"/>
              <a:t> Test Servers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86852"/>
          </a:xfrm>
        </p:spPr>
        <p:txBody>
          <a:bodyPr/>
          <a:lstStyle/>
          <a:p>
            <a:r>
              <a:rPr lang="en-US" dirty="0" smtClean="0"/>
              <a:t>Sakai and </a:t>
            </a:r>
            <a:r>
              <a:rPr lang="en-US" dirty="0" err="1" smtClean="0"/>
              <a:t>Tsugi</a:t>
            </a:r>
            <a:r>
              <a:rPr lang="en-US" dirty="0" smtClean="0"/>
              <a:t> are working cooperatively with everyone in the LMS space implementing LTI Advantage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13914" y="3247414"/>
            <a:ext cx="8331127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test.tsugicloud.org/tsugi</a:t>
            </a:r>
          </a:p>
          <a:p>
            <a:endParaRPr lang="en-US" sz="32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200" b="1" dirty="0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en-US" sz="3200" b="1" smtClean="0">
                <a:latin typeface="Courier New" charset="0"/>
                <a:ea typeface="Courier New" charset="0"/>
                <a:cs typeface="Courier New" charset="0"/>
              </a:rPr>
              <a:t>test</a:t>
            </a:r>
            <a:r>
              <a:rPr lang="en-US" sz="3200" b="1" smtClean="0">
                <a:latin typeface="Courier New" charset="0"/>
                <a:ea typeface="Courier New" charset="0"/>
                <a:cs typeface="Courier New" charset="0"/>
              </a:rPr>
              <a:t>.sakaicloud.com</a:t>
            </a:r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3200" b="1" dirty="0" smtClean="0">
                <a:latin typeface="Courier New" charset="0"/>
                <a:ea typeface="Courier New" charset="0"/>
                <a:cs typeface="Courier New" charset="0"/>
              </a:rPr>
              <a:t>Make an account, Join a site</a:t>
            </a:r>
            <a:endParaRPr lang="en-US" sz="3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375</Words>
  <Application>Microsoft Macintosh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Impact</vt:lpstr>
      <vt:lpstr>Mangal</vt:lpstr>
      <vt:lpstr>Office Theme</vt:lpstr>
      <vt:lpstr>LTI Advantage and how it applies to Tsugi and Sakai</vt:lpstr>
      <vt:lpstr>PowerPoint Presentation</vt:lpstr>
      <vt:lpstr>PowerPoint Presentation</vt:lpstr>
      <vt:lpstr>PowerPoint Presentation</vt:lpstr>
      <vt:lpstr>LTI Advantage</vt:lpstr>
      <vt:lpstr>PowerPoint Presentation</vt:lpstr>
      <vt:lpstr>Sakai Advantage in LTI Advantage</vt:lpstr>
      <vt:lpstr>LTI Advantage – Test Servers </vt:lpstr>
      <vt:lpstr>Quick Demo</vt:lpstr>
      <vt:lpstr>PowerPoint Presentation</vt:lpstr>
      <vt:lpstr>PowerPoint Presentation</vt:lpstr>
      <vt:lpstr>Tsugi Update</vt:lpstr>
      <vt:lpstr>PowerPoint Presentation</vt:lpstr>
      <vt:lpstr>Python for Everybody: Coursera</vt:lpstr>
      <vt:lpstr>PowerPoint Presentation</vt:lpstr>
      <vt:lpstr>PowerPoint Presentation</vt:lpstr>
      <vt:lpstr>If I were building an open source LMS today..</vt:lpstr>
      <vt:lpstr>Tomorrow's Workshop – Tsugi Django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LTI Advantage and how it applies to Tsugi and Sakai</dc:title>
  <dc:creator>Severance, Charles</dc:creator>
  <cp:lastModifiedBy>Severance, Charles</cp:lastModifiedBy>
  <cp:revision>20</cp:revision>
  <dcterms:created xsi:type="dcterms:W3CDTF">2019-04-16T08:09:25Z</dcterms:created>
  <dcterms:modified xsi:type="dcterms:W3CDTF">2019-04-16T23:10:31Z</dcterms:modified>
</cp:coreProperties>
</file>